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handoutMasterIdLst>
    <p:handoutMasterId r:id="rId10"/>
  </p:handoutMasterIdLst>
  <p:sldIdLst>
    <p:sldId id="257" r:id="rId2"/>
    <p:sldId id="258" r:id="rId3"/>
    <p:sldId id="259" r:id="rId4"/>
    <p:sldId id="260" r:id="rId5"/>
    <p:sldId id="262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CC9900"/>
    <a:srgbClr val="CCFFFF"/>
    <a:srgbClr val="6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15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C80168C-298D-45CF-A8D4-0AE4B5E98B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EFDC41-1769-427E-8A72-95A3CB1772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1B17-1048-4215-8A3F-9DC84D36BE2F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EACD27D-D89C-4DCD-B5C3-EF0F636AE8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ABB0C6-20B7-45E7-8A6D-EBA5865BBA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09102-C5AB-4D75-BBC6-DAE625E7A5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179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24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062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711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56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ja-JP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6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27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15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15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48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10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9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93F9CCA-393C-4C32-B9AB-E9653E0C5822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800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6.wdp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microsoft.com/office/2007/relationships/hdphoto" Target="../media/hdphoto10.wdp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12" Type="http://schemas.microsoft.com/office/2007/relationships/hdphoto" Target="../media/hdphoto14.wdp"/><Relationship Id="rId17" Type="http://schemas.openxmlformats.org/officeDocument/2006/relationships/image" Target="../media/image28.png"/><Relationship Id="rId2" Type="http://schemas.openxmlformats.org/officeDocument/2006/relationships/image" Target="../media/image22.png"/><Relationship Id="rId16" Type="http://schemas.microsoft.com/office/2007/relationships/hdphoto" Target="../media/hdphoto16.wdp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microsoft.com/office/2007/relationships/hdphoto" Target="../media/hdphoto12.wdp"/><Relationship Id="rId15" Type="http://schemas.openxmlformats.org/officeDocument/2006/relationships/image" Target="../media/image27.png"/><Relationship Id="rId10" Type="http://schemas.microsoft.com/office/2007/relationships/hdphoto" Target="../media/hdphoto13.wdp"/><Relationship Id="rId19" Type="http://schemas.microsoft.com/office/2007/relationships/hdphoto" Target="../media/hdphoto17.wdp"/><Relationship Id="rId4" Type="http://schemas.openxmlformats.org/officeDocument/2006/relationships/image" Target="../media/image23.png"/><Relationship Id="rId9" Type="http://schemas.openxmlformats.org/officeDocument/2006/relationships/image" Target="../media/image24.png"/><Relationship Id="rId14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png"/><Relationship Id="rId18" Type="http://schemas.openxmlformats.org/officeDocument/2006/relationships/image" Target="../media/image39.png"/><Relationship Id="rId3" Type="http://schemas.microsoft.com/office/2007/relationships/hdphoto" Target="../media/hdphoto18.wdp"/><Relationship Id="rId21" Type="http://schemas.openxmlformats.org/officeDocument/2006/relationships/image" Target="../media/image42.png"/><Relationship Id="rId7" Type="http://schemas.microsoft.com/office/2007/relationships/hdphoto" Target="../media/hdphoto11.wdp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image" Target="../media/image31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microsoft.com/office/2007/relationships/hdphoto" Target="../media/hdphoto7.wdp"/><Relationship Id="rId15" Type="http://schemas.microsoft.com/office/2007/relationships/hdphoto" Target="../media/hdphoto19.wdp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Relationship Id="rId22" Type="http://schemas.microsoft.com/office/2007/relationships/hdphoto" Target="../media/hdphoto20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44.png"/><Relationship Id="rId21" Type="http://schemas.openxmlformats.org/officeDocument/2006/relationships/image" Target="../media/image55.png"/><Relationship Id="rId7" Type="http://schemas.openxmlformats.org/officeDocument/2006/relationships/image" Target="../media/image10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43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7.wdp"/><Relationship Id="rId24" Type="http://schemas.microsoft.com/office/2007/relationships/hdphoto" Target="../media/hdphoto22.wdp"/><Relationship Id="rId5" Type="http://schemas.microsoft.com/office/2007/relationships/hdphoto" Target="../media/hdphoto21.wdp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29.png"/><Relationship Id="rId19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28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10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nbFRhrEMy6g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7303FF84-1246-4873-B49D-408B4B5461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5000"/>
                    </a14:imgEffect>
                    <a14:imgEffect>
                      <a14:saturation sat="52000"/>
                    </a14:imgEffect>
                    <a14:imgEffect>
                      <a14:brightnessContrast bright="-1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399" y="0"/>
            <a:ext cx="4517601" cy="5905040"/>
          </a:xfrm>
          <a:prstGeom prst="rect">
            <a:avLst/>
          </a:prstGeom>
          <a:effectLst>
            <a:glow>
              <a:srgbClr val="6B6B6B"/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5" name="図 4" descr="写真, 暗い, 座る, 雨 が含まれている画像&#10;&#10;自動的に生成された説明">
            <a:extLst>
              <a:ext uri="{FF2B5EF4-FFF2-40B4-BE49-F238E27FC236}">
                <a16:creationId xmlns:a16="http://schemas.microsoft.com/office/drawing/2014/main" id="{9EDF4820-EA9C-4A25-96AA-B2588F9A01C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5000"/>
                    </a14:imgEffect>
                    <a14:imgEffect>
                      <a14:colorTemperature colorTemp="5300"/>
                    </a14:imgEffect>
                    <a14:imgEffect>
                      <a14:saturation sat="24000"/>
                    </a14:imgEffect>
                    <a14:imgEffect>
                      <a14:brightnessContrast bright="-25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9132" cy="6027727"/>
          </a:xfrm>
          <a:prstGeom prst="rect">
            <a:avLst/>
          </a:prstGeom>
        </p:spPr>
      </p:pic>
      <p:pic>
        <p:nvPicPr>
          <p:cNvPr id="126" name="図 125">
            <a:extLst>
              <a:ext uri="{FF2B5EF4-FFF2-40B4-BE49-F238E27FC236}">
                <a16:creationId xmlns:a16="http://schemas.microsoft.com/office/drawing/2014/main" id="{FB37C1EB-F695-4784-93D9-AB6BBCE3A50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17" y="2924053"/>
            <a:ext cx="12144265" cy="3949459"/>
          </a:xfrm>
          <a:prstGeom prst="rect">
            <a:avLst/>
          </a:prstGeom>
          <a:effectLst>
            <a:glow rad="342900">
              <a:srgbClr val="6B6B6B">
                <a:alpha val="90000"/>
              </a:srgbClr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889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7" name="図 12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E44DE9BB-8CDA-4F58-BCA3-AB6EBC9ED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4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1" y="51122"/>
            <a:ext cx="2995324" cy="3398204"/>
          </a:xfrm>
          <a:prstGeom prst="rect">
            <a:avLst/>
          </a:prstGeom>
          <a:noFill/>
        </p:spPr>
      </p:pic>
      <p:pic>
        <p:nvPicPr>
          <p:cNvPr id="110" name="図 109" descr="夜にスキーを履いている人の絵&#10;&#10;低い精度で自動的に生成された説明">
            <a:extLst>
              <a:ext uri="{FF2B5EF4-FFF2-40B4-BE49-F238E27FC236}">
                <a16:creationId xmlns:a16="http://schemas.microsoft.com/office/drawing/2014/main" id="{7986F2B7-291C-4526-9244-1A8BE6102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59" y="1626470"/>
            <a:ext cx="4365983" cy="4252048"/>
          </a:xfrm>
          <a:prstGeom prst="rect">
            <a:avLst/>
          </a:prstGeom>
        </p:spPr>
      </p:pic>
      <p:pic>
        <p:nvPicPr>
          <p:cNvPr id="112" name="図 111" descr="暗い, 男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A16F71D3-E57C-47F9-BFF3-2030A21FA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60" y="2190075"/>
            <a:ext cx="4132440" cy="4667925"/>
          </a:xfrm>
          <a:prstGeom prst="rect">
            <a:avLst/>
          </a:prstGeom>
        </p:spPr>
      </p:pic>
      <p:pic>
        <p:nvPicPr>
          <p:cNvPr id="114" name="図 113" descr="暗い, 民衆, グループ, ケーキ が含まれている画像&#10;&#10;自動的に生成された説明">
            <a:extLst>
              <a:ext uri="{FF2B5EF4-FFF2-40B4-BE49-F238E27FC236}">
                <a16:creationId xmlns:a16="http://schemas.microsoft.com/office/drawing/2014/main" id="{851DC4F8-4606-442D-A854-57775D6D04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235"/>
            <a:ext cx="2822062" cy="4236140"/>
          </a:xfrm>
          <a:prstGeom prst="rect">
            <a:avLst/>
          </a:prstGeom>
        </p:spPr>
      </p:pic>
      <p:pic>
        <p:nvPicPr>
          <p:cNvPr id="116" name="図 115" descr="人, 暗い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A5739F48-7CAA-4FB9-867A-598FC02D5E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9" y="4688751"/>
            <a:ext cx="2687277" cy="2169249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E228FE2-2CDF-4B14-8109-361CAEB70CDC}"/>
              </a:ext>
            </a:extLst>
          </p:cNvPr>
          <p:cNvSpPr txBox="1"/>
          <p:nvPr/>
        </p:nvSpPr>
        <p:spPr>
          <a:xfrm>
            <a:off x="3482103" y="3979453"/>
            <a:ext cx="535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KSO闘龍" panose="02000600000000000000" pitchFamily="50" charset="-128"/>
                <a:ea typeface="KSO闘龍" panose="02000600000000000000" pitchFamily="50" charset="-128"/>
              </a:rPr>
              <a:t>狩り旅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32C61855-FBF5-41B9-BD0D-93A3827F3FE6}"/>
              </a:ext>
            </a:extLst>
          </p:cNvPr>
          <p:cNvSpPr txBox="1"/>
          <p:nvPr/>
        </p:nvSpPr>
        <p:spPr>
          <a:xfrm>
            <a:off x="2182487" y="4713437"/>
            <a:ext cx="7922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企画者　伊興良</a:t>
            </a:r>
            <a:endParaRPr kumimoji="1"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ジャンル　３</a:t>
            </a:r>
            <a:r>
              <a:rPr lang="en-US" altLang="zh-CN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D </a:t>
            </a:r>
            <a:r>
              <a:rPr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RPG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アクションゲーム</a:t>
            </a:r>
            <a:endParaRPr lang="en-US" altLang="ja-JP" b="0" i="0" dirty="0">
              <a:effectLst/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ターゲット　アクションゲーム好きなひと</a:t>
            </a:r>
            <a:r>
              <a:rPr kumimoji="1"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/</a:t>
            </a: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ものを収集すること好きなひと</a:t>
            </a:r>
            <a:endParaRPr kumimoji="1"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想定ハード</a:t>
            </a:r>
            <a:r>
              <a:rPr kumimoji="1"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PC/Xbox One/Xbox Series X/PS4/PS5</a:t>
            </a: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　</a:t>
            </a:r>
            <a:endParaRPr kumimoji="1"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プレーヤー人数　</a:t>
            </a:r>
            <a:r>
              <a:rPr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1~2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人</a:t>
            </a:r>
            <a:endParaRPr kumimoji="1" lang="ja-JP" altLang="en-US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  <p:pic>
        <p:nvPicPr>
          <p:cNvPr id="62" name="図 61" descr="屋内, 座る, 写真, 光 が含まれている画像&#10;&#10;自動的に生成された説明">
            <a:extLst>
              <a:ext uri="{FF2B5EF4-FFF2-40B4-BE49-F238E27FC236}">
                <a16:creationId xmlns:a16="http://schemas.microsoft.com/office/drawing/2014/main" id="{955A62E4-C263-4218-B5F2-FCC391CC1CA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2000"/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02" y="334489"/>
            <a:ext cx="3116427" cy="11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雨の中傘をさして歩く人の白黒写真&#10;&#10;中程度の精度で自動的に生成された説明">
            <a:extLst>
              <a:ext uri="{FF2B5EF4-FFF2-40B4-BE49-F238E27FC236}">
                <a16:creationId xmlns:a16="http://schemas.microsoft.com/office/drawing/2014/main" id="{794E411D-2A4C-45AB-91DA-5FEE883B5F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1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87" y="183952"/>
            <a:ext cx="4668152" cy="6669622"/>
          </a:xfrm>
          <a:prstGeom prst="ellipse">
            <a:avLst/>
          </a:prstGeom>
          <a:ln>
            <a:noFill/>
          </a:ln>
          <a:effectLst>
            <a:glow>
              <a:schemeClr val="accent1"/>
            </a:glow>
            <a:outerShdw blurRad="50800" dist="50800" dir="5400000" algn="ctr" rotWithShape="0">
              <a:srgbClr val="000000">
                <a:alpha val="82000"/>
              </a:srgbClr>
            </a:outerShdw>
            <a:softEdge rad="736600"/>
          </a:effectLst>
        </p:spPr>
      </p:pic>
      <p:pic>
        <p:nvPicPr>
          <p:cNvPr id="17" name="図 1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766148F2-1FBB-4A7E-A986-FCABD1627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F955C77-ED76-4BC0-AED8-4D810E28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036" y="299776"/>
            <a:ext cx="8616402" cy="1609344"/>
          </a:xfrm>
        </p:spPr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7994EB-9245-4DF4-991A-AAC32497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謎の中から生まれた、武器に変化できる</a:t>
            </a:r>
            <a:endParaRPr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獣、いわゆる</a:t>
            </a:r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剣獣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（けんじゅう）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だ。</a:t>
            </a:r>
            <a:endParaRPr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endParaRPr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人間</a:t>
            </a:r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兵器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の特徴を持つ、剣獣たちは獰猛、好戦的な存在だ。</a:t>
            </a:r>
            <a:endParaRPr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しかし剣獣は特別な</a:t>
            </a:r>
            <a:r>
              <a:rPr lang="ja-JP" altLang="en-US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捕獲の刃</a:t>
            </a:r>
            <a:r>
              <a:rPr lang="ja-JP" altLang="en-US" dirty="0">
                <a:latin typeface="KSO闘龍" pitchFamily="50" charset="-128"/>
                <a:ea typeface="KSO闘龍" pitchFamily="50" charset="-128"/>
              </a:rPr>
              <a:t>で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トリガーすると武器形態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という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休眠期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に入って、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ソルジャー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が使える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兵器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になる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弱点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もある。</a:t>
            </a:r>
            <a:endParaRPr lang="en-US" altLang="zh-CN" dirty="0"/>
          </a:p>
        </p:txBody>
      </p:sp>
      <p:pic>
        <p:nvPicPr>
          <p:cNvPr id="14" name="図 13" descr="黒い背景にあるサングラス&#10;&#10;中程度の精度で自動的に生成された説明">
            <a:extLst>
              <a:ext uri="{FF2B5EF4-FFF2-40B4-BE49-F238E27FC236}">
                <a16:creationId xmlns:a16="http://schemas.microsoft.com/office/drawing/2014/main" id="{E7E7859F-5455-4232-89A4-105C6D4C5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61" y="987946"/>
            <a:ext cx="4206207" cy="48123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5E413A4-D463-4D99-98AC-241365FC91CD}"/>
              </a:ext>
            </a:extLst>
          </p:cNvPr>
          <p:cNvSpPr txBox="1"/>
          <p:nvPr/>
        </p:nvSpPr>
        <p:spPr>
          <a:xfrm>
            <a:off x="8059854" y="3668265"/>
            <a:ext cx="1161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>
                <a:latin typeface="KSO闘龍" panose="02000600000000000000" pitchFamily="50" charset="-128"/>
                <a:ea typeface="KSO闘龍" panose="02000600000000000000" pitchFamily="50" charset="-128"/>
              </a:rPr>
              <a:t>転</a:t>
            </a:r>
          </a:p>
        </p:txBody>
      </p:sp>
      <p:pic>
        <p:nvPicPr>
          <p:cNvPr id="10" name="図 9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DA7BE4B1-B306-4360-98D8-160922356E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40" y="2465563"/>
            <a:ext cx="4299562" cy="4408138"/>
          </a:xfrm>
          <a:prstGeom prst="rect">
            <a:avLst/>
          </a:prstGeom>
        </p:spPr>
      </p:pic>
      <p:pic>
        <p:nvPicPr>
          <p:cNvPr id="12" name="図 11" descr="男, テーブル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73B665B9-3561-40B6-A127-089370BD75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6884">
            <a:off x="9803956" y="-83588"/>
            <a:ext cx="1343090" cy="414345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BFBDF92-DC4C-49AD-8EA5-689A6D453DFB}"/>
              </a:ext>
            </a:extLst>
          </p:cNvPr>
          <p:cNvSpPr txBox="1"/>
          <p:nvPr/>
        </p:nvSpPr>
        <p:spPr>
          <a:xfrm>
            <a:off x="9452273" y="1929247"/>
            <a:ext cx="11225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6600" dirty="0">
                <a:latin typeface="KSO闘龍" panose="02000600000000000000" pitchFamily="50" charset="-128"/>
                <a:ea typeface="KSO闘龍" panose="02000600000000000000" pitchFamily="50" charset="-128"/>
              </a:rPr>
              <a:t>換</a:t>
            </a:r>
            <a:endParaRPr lang="ja-JP" altLang="en-US" sz="6600" dirty="0"/>
          </a:p>
        </p:txBody>
      </p:sp>
      <p:pic>
        <p:nvPicPr>
          <p:cNvPr id="15" name="図 14" descr="屋内, 座る, 探す, 暗い が含まれている画像&#10;&#10;自動的に生成された説明">
            <a:extLst>
              <a:ext uri="{FF2B5EF4-FFF2-40B4-BE49-F238E27FC236}">
                <a16:creationId xmlns:a16="http://schemas.microsoft.com/office/drawing/2014/main" id="{9BF4FCF7-599C-4567-899E-85F58762613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54642">
            <a:off x="1538494" y="5415881"/>
            <a:ext cx="1127586" cy="28028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3E1A21A-04DC-4B20-AC9B-80E52A78C930}"/>
              </a:ext>
            </a:extLst>
          </p:cNvPr>
          <p:cNvSpPr txBox="1"/>
          <p:nvPr/>
        </p:nvSpPr>
        <p:spPr>
          <a:xfrm>
            <a:off x="3014718" y="5311700"/>
            <a:ext cx="110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捕獲の刃</a:t>
            </a:r>
            <a:endParaRPr kumimoji="1" lang="en-US" altLang="zh-CN" dirty="0">
              <a:solidFill>
                <a:schemeClr val="bg1"/>
              </a:solidFill>
              <a:latin typeface="KSO闘龍" pitchFamily="50" charset="-128"/>
              <a:ea typeface="KSO闘龍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91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44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コンテンツ プレースホルダー 9" descr="動物, 暗い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D3D34DE0-77DD-4E16-8E26-C1C12639B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161" y="2978073"/>
            <a:ext cx="1332059" cy="1281022"/>
          </a:xfr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A47E516-AF75-4002-AE46-8587D854EBBC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861640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コンセプト</a:t>
            </a:r>
          </a:p>
        </p:txBody>
      </p:sp>
      <p:pic>
        <p:nvPicPr>
          <p:cNvPr id="8" name="図 7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5FBF95E8-3E4B-42FE-8A26-4DBBCF69E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98" y="3229319"/>
            <a:ext cx="2102287" cy="2385050"/>
          </a:xfrm>
          <a:prstGeom prst="rect">
            <a:avLst/>
          </a:prstGeom>
          <a:noFill/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19A846-B5D6-499C-8750-2F0916950065}"/>
              </a:ext>
            </a:extLst>
          </p:cNvPr>
          <p:cNvSpPr txBox="1"/>
          <p:nvPr/>
        </p:nvSpPr>
        <p:spPr>
          <a:xfrm>
            <a:off x="81235" y="2373505"/>
            <a:ext cx="472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捕獲、強化、融合</a:t>
            </a:r>
            <a:endParaRPr lang="en-US" altLang="ja-JP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9" name="図 8" descr="ジャンプする犬&#10;&#10;自動的に生成された説明">
            <a:extLst>
              <a:ext uri="{FF2B5EF4-FFF2-40B4-BE49-F238E27FC236}">
                <a16:creationId xmlns:a16="http://schemas.microsoft.com/office/drawing/2014/main" id="{AC47EA03-DB71-408B-B007-44F768731C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6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5000"/>
                    </a14:imgEffect>
                    <a14:imgEffect>
                      <a14:saturation sat="160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39" y="3096641"/>
            <a:ext cx="2719720" cy="278434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pic>
        <p:nvPicPr>
          <p:cNvPr id="12" name="図 11" descr="屋内, 座る, 暗い, ペア が含まれている画像&#10;&#10;自動的に生成された説明">
            <a:extLst>
              <a:ext uri="{FF2B5EF4-FFF2-40B4-BE49-F238E27FC236}">
                <a16:creationId xmlns:a16="http://schemas.microsoft.com/office/drawing/2014/main" id="{BB6C5A37-6841-486B-846D-9486DDD938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534" y="2861878"/>
            <a:ext cx="1182555" cy="942022"/>
          </a:xfrm>
          <a:prstGeom prst="rect">
            <a:avLst/>
          </a:prstGeom>
        </p:spPr>
      </p:pic>
      <p:pic>
        <p:nvPicPr>
          <p:cNvPr id="14" name="図 13" descr="屋内, 持つ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C60CCA2-F7DE-4BA5-B421-752CDB862F7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5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117" y="4932696"/>
            <a:ext cx="1448541" cy="1245990"/>
          </a:xfrm>
          <a:prstGeom prst="rect">
            <a:avLst/>
          </a:prstGeom>
        </p:spPr>
      </p:pic>
      <p:pic>
        <p:nvPicPr>
          <p:cNvPr id="16" name="図 15" descr="男, テーブル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5C33F119-85BD-462C-B94B-6BB22A698F6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9096">
            <a:off x="9968788" y="4893237"/>
            <a:ext cx="505332" cy="155896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8560CF-BC30-4C4F-99D2-BA9A591109DA}"/>
              </a:ext>
            </a:extLst>
          </p:cNvPr>
          <p:cNvSpPr txBox="1"/>
          <p:nvPr/>
        </p:nvSpPr>
        <p:spPr>
          <a:xfrm>
            <a:off x="11045760" y="843677"/>
            <a:ext cx="738664" cy="5170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剣獣使いたちとのバトル</a:t>
            </a:r>
          </a:p>
        </p:txBody>
      </p:sp>
      <p:pic>
        <p:nvPicPr>
          <p:cNvPr id="18" name="図 17" descr="屋内, テーブル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520E387A-0CAF-4D01-9296-CA9E4BD5C97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29" y="3447793"/>
            <a:ext cx="1530987" cy="1913211"/>
          </a:xfrm>
          <a:prstGeom prst="rect">
            <a:avLst/>
          </a:prstGeom>
        </p:spPr>
      </p:pic>
      <p:pic>
        <p:nvPicPr>
          <p:cNvPr id="19" name="図 18" descr="持つ, テーブル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BD437DFF-37CC-4900-9131-CE200904C0B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alphaModFix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5500"/>
                    </a14:imgEffect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48" y="4297266"/>
            <a:ext cx="1738276" cy="136352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420ABE5-3349-4D42-99FA-97207E409DDA}"/>
              </a:ext>
            </a:extLst>
          </p:cNvPr>
          <p:cNvSpPr/>
          <p:nvPr/>
        </p:nvSpPr>
        <p:spPr>
          <a:xfrm>
            <a:off x="7203315" y="3571933"/>
            <a:ext cx="3276600" cy="23090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82E835-C18A-432B-9751-601A087554C9}"/>
              </a:ext>
            </a:extLst>
          </p:cNvPr>
          <p:cNvSpPr txBox="1"/>
          <p:nvPr/>
        </p:nvSpPr>
        <p:spPr>
          <a:xfrm>
            <a:off x="3232098" y="4286365"/>
            <a:ext cx="472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の世界の物語</a:t>
            </a:r>
            <a:endParaRPr lang="en-US" altLang="ja-JP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22" name="図 21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919556F2-610A-4EAF-BD78-B343373C7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6" y="12443"/>
            <a:ext cx="2102287" cy="2385050"/>
          </a:xfrm>
          <a:prstGeom prst="rect">
            <a:avLst/>
          </a:prstGeom>
          <a:noFill/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1BCD63DE-431B-46A4-918C-A177222A9597}"/>
              </a:ext>
            </a:extLst>
          </p:cNvPr>
          <p:cNvSpPr/>
          <p:nvPr/>
        </p:nvSpPr>
        <p:spPr>
          <a:xfrm>
            <a:off x="331802" y="2402321"/>
            <a:ext cx="11528395" cy="379076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屋外, 雪, 男, 水 が含まれている画像&#10;&#10;自動的に生成された説明">
            <a:extLst>
              <a:ext uri="{FF2B5EF4-FFF2-40B4-BE49-F238E27FC236}">
                <a16:creationId xmlns:a16="http://schemas.microsoft.com/office/drawing/2014/main" id="{D9FB3EE2-34C1-45C8-93BB-7323F6F3A67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14" y="-211289"/>
            <a:ext cx="5738991" cy="3698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0477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F331BD8D-21CF-4F6C-B4D4-62ADC110B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3751EEC-7C1C-4364-B7CC-B58A39C76886}"/>
              </a:ext>
            </a:extLst>
          </p:cNvPr>
          <p:cNvSpPr/>
          <p:nvPr/>
        </p:nvSpPr>
        <p:spPr>
          <a:xfrm>
            <a:off x="414282" y="2981656"/>
            <a:ext cx="1089400" cy="139613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 descr="黒い背景にあるサングラス&#10;&#10;中程度の精度で自動的に生成された説明">
            <a:extLst>
              <a:ext uri="{FF2B5EF4-FFF2-40B4-BE49-F238E27FC236}">
                <a16:creationId xmlns:a16="http://schemas.microsoft.com/office/drawing/2014/main" id="{BCFD2B76-EA12-4F09-8C14-0A166B9C5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3481" flipH="1">
            <a:off x="4146213" y="2350430"/>
            <a:ext cx="1631964" cy="19507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EE724C-9AF7-443F-BD5B-039F8AFC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73" y="7146081"/>
            <a:ext cx="10058400" cy="4050792"/>
          </a:xfrm>
        </p:spPr>
        <p:txBody>
          <a:bodyPr/>
          <a:lstStyle/>
          <a:p>
            <a:r>
              <a:rPr lang="zh-CN" altLang="en-US" dirty="0"/>
              <a:t>收集、</a:t>
            </a:r>
            <a:r>
              <a:rPr kumimoji="1" lang="zh-CN" altLang="en-US" dirty="0"/>
              <a:t>强化、融合剑兽</a:t>
            </a:r>
            <a:endParaRPr kumimoji="1" lang="en-US" altLang="zh-CN" dirty="0"/>
          </a:p>
          <a:p>
            <a:r>
              <a:rPr lang="zh-CN" altLang="en-US" dirty="0"/>
              <a:t>剑兽 属性</a:t>
            </a:r>
            <a:endParaRPr lang="en-US" altLang="zh-CN" dirty="0"/>
          </a:p>
          <a:p>
            <a:r>
              <a:rPr kumimoji="1" lang="zh-CN" altLang="en-US" dirty="0"/>
              <a:t>武器技能与武器伤害</a:t>
            </a:r>
            <a:endParaRPr kumimoji="1" lang="en-US" altLang="zh-CN" dirty="0"/>
          </a:p>
          <a:p>
            <a:r>
              <a:rPr lang="zh-CN" altLang="en-US" dirty="0"/>
              <a:t>强化与融合</a:t>
            </a:r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71D05E4-4804-42B3-84B5-26945EAF2545}"/>
              </a:ext>
            </a:extLst>
          </p:cNvPr>
          <p:cNvSpPr txBox="1">
            <a:spLocks/>
          </p:cNvSpPr>
          <p:nvPr/>
        </p:nvSpPr>
        <p:spPr>
          <a:xfrm>
            <a:off x="1924423" y="851280"/>
            <a:ext cx="8616402" cy="655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ゲーム内容：獣</a:t>
            </a:r>
          </a:p>
        </p:txBody>
      </p:sp>
      <p:pic>
        <p:nvPicPr>
          <p:cNvPr id="10" name="図 9" descr="人, 持つ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06B798B3-8ECB-43FD-A91B-07D4D32F0F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0" y="2913231"/>
            <a:ext cx="2530881" cy="1404500"/>
          </a:xfrm>
          <a:prstGeom prst="rect">
            <a:avLst/>
          </a:prstGeom>
        </p:spPr>
      </p:pic>
      <p:pic>
        <p:nvPicPr>
          <p:cNvPr id="12" name="図 11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CF2BB7E7-3BA3-4822-B4F9-54165DA695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753">
            <a:off x="3274577" y="2479255"/>
            <a:ext cx="1768203" cy="1812855"/>
          </a:xfrm>
          <a:prstGeom prst="rect">
            <a:avLst/>
          </a:prstGeom>
        </p:spPr>
      </p:pic>
      <p:pic>
        <p:nvPicPr>
          <p:cNvPr id="14" name="図 13" descr="帽子をかぶった男性のcg&#10;&#10;低い精度で自動的に生成された説明">
            <a:extLst>
              <a:ext uri="{FF2B5EF4-FFF2-40B4-BE49-F238E27FC236}">
                <a16:creationId xmlns:a16="http://schemas.microsoft.com/office/drawing/2014/main" id="{7C6169AD-5E4E-4ABD-B70F-86B20BE70D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2" y="2967783"/>
            <a:ext cx="973383" cy="1404500"/>
          </a:xfrm>
          <a:prstGeom prst="rect">
            <a:avLst/>
          </a:prstGeom>
        </p:spPr>
      </p:pic>
      <p:pic>
        <p:nvPicPr>
          <p:cNvPr id="16" name="図 15" descr="男, テーブル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4EE174C7-27C1-4E78-98D9-DB6FAF0856C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785">
            <a:off x="5523508" y="2254599"/>
            <a:ext cx="311932" cy="962314"/>
          </a:xfrm>
          <a:prstGeom prst="rect">
            <a:avLst/>
          </a:prstGeom>
        </p:spPr>
      </p:pic>
      <p:pic>
        <p:nvPicPr>
          <p:cNvPr id="18" name="図 17" descr="屋内, 座る, 探す, 暗い が含まれている画像&#10;&#10;自動的に生成された説明">
            <a:extLst>
              <a:ext uri="{FF2B5EF4-FFF2-40B4-BE49-F238E27FC236}">
                <a16:creationId xmlns:a16="http://schemas.microsoft.com/office/drawing/2014/main" id="{9BF4FCF7-599C-4567-899E-85F5876261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4601">
            <a:off x="410319" y="3429056"/>
            <a:ext cx="1127586" cy="28028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FF31BA2-FBFC-4F7D-84BA-10FB7A23172E}"/>
              </a:ext>
            </a:extLst>
          </p:cNvPr>
          <p:cNvSpPr txBox="1"/>
          <p:nvPr/>
        </p:nvSpPr>
        <p:spPr>
          <a:xfrm>
            <a:off x="1653226" y="1679361"/>
            <a:ext cx="4767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ダメージ与えて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刃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で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捕獲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しろ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。</a:t>
            </a:r>
            <a:endParaRPr kumimoji="1" lang="en-US" altLang="zh-CN" sz="2400" dirty="0">
              <a:solidFill>
                <a:schemeClr val="bg1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E1A21A-04DC-4B20-AC9B-80E52A78C930}"/>
              </a:ext>
            </a:extLst>
          </p:cNvPr>
          <p:cNvSpPr txBox="1"/>
          <p:nvPr/>
        </p:nvSpPr>
        <p:spPr>
          <a:xfrm>
            <a:off x="435420" y="4010174"/>
            <a:ext cx="110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捕獲の刃</a:t>
            </a:r>
            <a:endParaRPr kumimoji="1"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9E8B422-242E-450E-9F8C-0A574AFA8669}"/>
              </a:ext>
            </a:extLst>
          </p:cNvPr>
          <p:cNvSpPr txBox="1"/>
          <p:nvPr/>
        </p:nvSpPr>
        <p:spPr>
          <a:xfrm>
            <a:off x="304573" y="2296989"/>
            <a:ext cx="27054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捕獲</a:t>
            </a:r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しろ</a:t>
            </a:r>
          </a:p>
        </p:txBody>
      </p:sp>
      <p:pic>
        <p:nvPicPr>
          <p:cNvPr id="25" name="図 24" descr="建物, 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0180DE7B-5223-4F47-BD73-43D6BA31EC39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95000"/>
                    </a14:imgEffect>
                    <a14:imgEffect>
                      <a14:colorTemperature colorTemp="11500"/>
                    </a14:imgEffect>
                    <a14:imgEffect>
                      <a14:saturation sat="8000"/>
                    </a14:imgEffect>
                    <a14:imgEffect>
                      <a14:brightnessContrast bright="-25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44" y="696603"/>
            <a:ext cx="2589082" cy="2596765"/>
          </a:xfrm>
          <a:prstGeom prst="rect">
            <a:avLst/>
          </a:prstGeom>
        </p:spPr>
      </p:pic>
      <p:sp>
        <p:nvSpPr>
          <p:cNvPr id="63" name="二等辺三角形 62">
            <a:extLst>
              <a:ext uri="{FF2B5EF4-FFF2-40B4-BE49-F238E27FC236}">
                <a16:creationId xmlns:a16="http://schemas.microsoft.com/office/drawing/2014/main" id="{34C7C067-3B7E-4683-8FCE-4A3475859130}"/>
              </a:ext>
            </a:extLst>
          </p:cNvPr>
          <p:cNvSpPr/>
          <p:nvPr/>
        </p:nvSpPr>
        <p:spPr>
          <a:xfrm rot="8579310">
            <a:off x="9405364" y="1126192"/>
            <a:ext cx="1522861" cy="990244"/>
          </a:xfrm>
          <a:prstGeom prst="triangle">
            <a:avLst>
              <a:gd name="adj" fmla="val 49420"/>
            </a:avLst>
          </a:prstGeom>
          <a:solidFill>
            <a:srgbClr val="CC9900">
              <a:alpha val="50000"/>
            </a:srgbClr>
          </a:solidFill>
          <a:ln>
            <a:noFill/>
          </a:ln>
          <a:effectLst>
            <a:glow>
              <a:schemeClr val="accent1"/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BDFDAB31-4FA4-4362-9C0C-F87F020B93E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4560">
            <a:off x="9305263" y="303440"/>
            <a:ext cx="2465362" cy="2527619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D309C9-930D-488F-8F20-E0C69ECCF405}"/>
              </a:ext>
            </a:extLst>
          </p:cNvPr>
          <p:cNvSpPr txBox="1"/>
          <p:nvPr/>
        </p:nvSpPr>
        <p:spPr>
          <a:xfrm>
            <a:off x="304573" y="4355912"/>
            <a:ext cx="25310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強化しろ</a:t>
            </a:r>
          </a:p>
          <a:p>
            <a:endParaRPr lang="ja-JP" altLang="en-US" sz="44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29" name="図 28" descr="動物, 写真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8AB1BE00-5013-45B4-BAE5-CADE184312B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6" y="5125807"/>
            <a:ext cx="1678463" cy="1266858"/>
          </a:xfrm>
          <a:prstGeom prst="rect">
            <a:avLst/>
          </a:prstGeom>
        </p:spPr>
      </p:pic>
      <p:pic>
        <p:nvPicPr>
          <p:cNvPr id="31" name="図 30" descr="動物, ウシ, 立つ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49CAA96F-AE4F-429B-A804-E64395DC6AB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7" y="4562191"/>
            <a:ext cx="2965768" cy="1886606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14399D2-E07B-41D9-8EA5-165EDE07D7EE}"/>
              </a:ext>
            </a:extLst>
          </p:cNvPr>
          <p:cNvSpPr txBox="1"/>
          <p:nvPr/>
        </p:nvSpPr>
        <p:spPr>
          <a:xfrm>
            <a:off x="2136512" y="5284047"/>
            <a:ext cx="138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敵を倒して経験を積め</a:t>
            </a:r>
            <a:endParaRPr kumimoji="1"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D49D08-B638-478F-8367-06B63CD6E591}"/>
              </a:ext>
            </a:extLst>
          </p:cNvPr>
          <p:cNvSpPr txBox="1"/>
          <p:nvPr/>
        </p:nvSpPr>
        <p:spPr>
          <a:xfrm flipH="1">
            <a:off x="4722951" y="2884754"/>
            <a:ext cx="492443" cy="112788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トリガー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67FE18D-7A40-49B3-8D9B-3FF07713D985}"/>
              </a:ext>
            </a:extLst>
          </p:cNvPr>
          <p:cNvSpPr txBox="1"/>
          <p:nvPr/>
        </p:nvSpPr>
        <p:spPr>
          <a:xfrm>
            <a:off x="7079939" y="434073"/>
            <a:ext cx="1372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属性</a:t>
            </a: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A06EE6B-C1DB-4660-9282-228BB92000CF}"/>
              </a:ext>
            </a:extLst>
          </p:cNvPr>
          <p:cNvSpPr/>
          <p:nvPr/>
        </p:nvSpPr>
        <p:spPr>
          <a:xfrm>
            <a:off x="115558" y="2385050"/>
            <a:ext cx="6733089" cy="201844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51578B68-8B09-4BA5-AB89-04EBD489E03A}"/>
              </a:ext>
            </a:extLst>
          </p:cNvPr>
          <p:cNvSpPr/>
          <p:nvPr/>
        </p:nvSpPr>
        <p:spPr>
          <a:xfrm>
            <a:off x="97061" y="4499777"/>
            <a:ext cx="6733089" cy="201844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F47F6D83-27F8-468F-942D-CFDC08DFB334}"/>
              </a:ext>
            </a:extLst>
          </p:cNvPr>
          <p:cNvSpPr/>
          <p:nvPr/>
        </p:nvSpPr>
        <p:spPr>
          <a:xfrm>
            <a:off x="6950370" y="409203"/>
            <a:ext cx="5080893" cy="39942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4E15C82-6BD0-4B9F-938E-C4ADA5268B53}"/>
              </a:ext>
            </a:extLst>
          </p:cNvPr>
          <p:cNvSpPr txBox="1"/>
          <p:nvPr/>
        </p:nvSpPr>
        <p:spPr>
          <a:xfrm>
            <a:off x="10281886" y="3291186"/>
            <a:ext cx="441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靱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885C836-B3E9-49A9-85A7-608EAA6F66B3}"/>
              </a:ext>
            </a:extLst>
          </p:cNvPr>
          <p:cNvSpPr txBox="1"/>
          <p:nvPr/>
        </p:nvSpPr>
        <p:spPr>
          <a:xfrm>
            <a:off x="11491807" y="2224123"/>
            <a:ext cx="395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攻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1C45A2-DD19-42CE-8E90-001BEF1176E1}"/>
              </a:ext>
            </a:extLst>
          </p:cNvPr>
          <p:cNvSpPr txBox="1"/>
          <p:nvPr/>
        </p:nvSpPr>
        <p:spPr>
          <a:xfrm>
            <a:off x="11005512" y="582345"/>
            <a:ext cx="408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技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4C7B91A-CC89-4CD0-9875-76C1EE19EA1F}"/>
              </a:ext>
            </a:extLst>
          </p:cNvPr>
          <p:cNvSpPr txBox="1"/>
          <p:nvPr/>
        </p:nvSpPr>
        <p:spPr>
          <a:xfrm>
            <a:off x="9356029" y="599458"/>
            <a:ext cx="395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魔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5DE5DCE-3BBF-4699-A973-463BCDC85A8A}"/>
              </a:ext>
            </a:extLst>
          </p:cNvPr>
          <p:cNvSpPr txBox="1"/>
          <p:nvPr/>
        </p:nvSpPr>
        <p:spPr>
          <a:xfrm>
            <a:off x="8856973" y="2190306"/>
            <a:ext cx="441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合</a:t>
            </a:r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098F12EA-F9E6-43BB-8674-4A95B7BA692A}"/>
              </a:ext>
            </a:extLst>
          </p:cNvPr>
          <p:cNvSpPr/>
          <p:nvPr/>
        </p:nvSpPr>
        <p:spPr>
          <a:xfrm>
            <a:off x="6945385" y="4508161"/>
            <a:ext cx="5080893" cy="201006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69FC358-E5E2-40F1-8013-4494EE924192}"/>
              </a:ext>
            </a:extLst>
          </p:cNvPr>
          <p:cNvSpPr txBox="1"/>
          <p:nvPr/>
        </p:nvSpPr>
        <p:spPr>
          <a:xfrm>
            <a:off x="7119516" y="4428074"/>
            <a:ext cx="139462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融合しろ</a:t>
            </a:r>
          </a:p>
          <a:p>
            <a:endParaRPr lang="ja-JP" altLang="en-US" sz="44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6394E6E-E19D-46E3-A4C4-EB743A981C37}"/>
              </a:ext>
            </a:extLst>
          </p:cNvPr>
          <p:cNvSpPr txBox="1"/>
          <p:nvPr/>
        </p:nvSpPr>
        <p:spPr>
          <a:xfrm>
            <a:off x="7119516" y="1190630"/>
            <a:ext cx="181594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靱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：靭性</a:t>
            </a:r>
            <a:endParaRPr lang="en-US" altLang="ja-JP" sz="24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攻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：攻撃</a:t>
            </a:r>
            <a:endParaRPr lang="en-US" altLang="ja-JP" sz="24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技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</a:t>
            </a:r>
            <a:r>
              <a:rPr lang="ja-JP" altLang="en-US" sz="1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技攻撃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合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</a:t>
            </a:r>
            <a:r>
              <a:rPr lang="ja-JP" altLang="en-US" sz="1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融合</a:t>
            </a:r>
            <a:r>
              <a:rPr lang="ja-JP" altLang="en-US" sz="1600" b="1" i="0" dirty="0">
                <a:effectLst/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相性</a:t>
            </a:r>
            <a:r>
              <a:rPr lang="ja-JP" altLang="en-US" sz="2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魔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</a:t>
            </a:r>
            <a:r>
              <a:rPr lang="ja-JP" altLang="en-US" sz="1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技、攻、合などに影響する剣獣のタイプ</a:t>
            </a:r>
            <a:endParaRPr lang="en-US" altLang="ja-JP" sz="16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pic>
        <p:nvPicPr>
          <p:cNvPr id="54" name="図 53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E17DE174-E8DB-4C57-9966-DDB7C4C63CD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2238" y="4569350"/>
            <a:ext cx="1565906" cy="1890050"/>
          </a:xfrm>
          <a:prstGeom prst="rect">
            <a:avLst/>
          </a:prstGeom>
        </p:spPr>
      </p:pic>
      <p:pic>
        <p:nvPicPr>
          <p:cNvPr id="58" name="図 57" descr="動物, 写真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4E982170-B968-4345-AB47-3C066279649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83267" y="5018571"/>
            <a:ext cx="1904160" cy="1430226"/>
          </a:xfrm>
          <a:prstGeom prst="rect">
            <a:avLst/>
          </a:prstGeom>
        </p:spPr>
      </p:pic>
      <p:pic>
        <p:nvPicPr>
          <p:cNvPr id="60" name="図 5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1D09971-2D1D-47CB-8A70-AEEBDD764D5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alphaModFix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-5000"/>
                    </a14:imgEffect>
                    <a14:imgEffect>
                      <a14:colorTemperature colorTemp="6300"/>
                    </a14:imgEffect>
                    <a14:imgEffect>
                      <a14:saturation sat="176000"/>
                    </a14:imgEffect>
                    <a14:imgEffect>
                      <a14:brightnessContrast bright="-10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50334" y="5116388"/>
            <a:ext cx="1093717" cy="1372148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C210F77-73ED-42F1-BB22-DDD824879FC7}"/>
              </a:ext>
            </a:extLst>
          </p:cNvPr>
          <p:cNvSpPr txBox="1"/>
          <p:nvPr/>
        </p:nvSpPr>
        <p:spPr>
          <a:xfrm>
            <a:off x="8438856" y="4562191"/>
            <a:ext cx="3505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新たな高みを目指せ</a:t>
            </a:r>
            <a:r>
              <a:rPr lang="zh-CN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。</a:t>
            </a:r>
            <a:endParaRPr kumimoji="1" lang="en-US" altLang="zh-CN" sz="2800" dirty="0">
              <a:solidFill>
                <a:schemeClr val="bg1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37E98A5-9975-48AF-AD77-904FB061EDFE}"/>
              </a:ext>
            </a:extLst>
          </p:cNvPr>
          <p:cNvSpPr txBox="1"/>
          <p:nvPr/>
        </p:nvSpPr>
        <p:spPr>
          <a:xfrm>
            <a:off x="4987024" y="2741330"/>
            <a:ext cx="534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換</a:t>
            </a:r>
            <a:endParaRPr lang="ja-JP" altLang="en-US" sz="28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C7F7BBB-158D-4950-A21B-0CD13826D265}"/>
              </a:ext>
            </a:extLst>
          </p:cNvPr>
          <p:cNvSpPr txBox="1"/>
          <p:nvPr/>
        </p:nvSpPr>
        <p:spPr>
          <a:xfrm>
            <a:off x="4410048" y="3451278"/>
            <a:ext cx="45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転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04A0F41A-5E19-4297-B4D8-312F4BC08863}"/>
              </a:ext>
            </a:extLst>
          </p:cNvPr>
          <p:cNvSpPr txBox="1"/>
          <p:nvPr/>
        </p:nvSpPr>
        <p:spPr>
          <a:xfrm>
            <a:off x="7376049" y="3605443"/>
            <a:ext cx="2569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FFC00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金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rgbClr val="92D05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木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rgbClr val="00B0F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水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chemeClr val="accent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火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　　　　　　　</a:t>
            </a:r>
            <a:endParaRPr lang="en-US" altLang="ja-JP" sz="2000" dirty="0">
              <a:solidFill>
                <a:srgbClr val="CC9900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  <a:p>
            <a:pPr algn="ctr"/>
            <a:r>
              <a:rPr lang="ja-JP" altLang="en-US" sz="2000" dirty="0">
                <a:solidFill>
                  <a:srgbClr val="CC990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土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rgbClr val="CCFFFF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風</a:t>
            </a:r>
            <a:endParaRPr lang="en-US" altLang="ja-JP" sz="2000" dirty="0">
              <a:solidFill>
                <a:srgbClr val="CCFFFF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9959045" y="125198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FFC00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金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382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C1A13D-B67F-499D-9753-C83EEAE9EC4E}"/>
              </a:ext>
            </a:extLst>
          </p:cNvPr>
          <p:cNvSpPr txBox="1"/>
          <p:nvPr/>
        </p:nvSpPr>
        <p:spPr>
          <a:xfrm>
            <a:off x="2394884" y="4796905"/>
            <a:ext cx="1223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トリガー</a:t>
            </a:r>
            <a:endParaRPr lang="ja-JP" altLang="en-US" sz="2000" dirty="0"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39" name="図 38" descr="動物, 爬虫類, 恐竜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BC40862-9E1D-471B-87DA-288B91D1D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63236" y="5390123"/>
            <a:ext cx="1503791" cy="1077819"/>
          </a:xfrm>
          <a:prstGeom prst="rect">
            <a:avLst/>
          </a:prstGeom>
        </p:spPr>
      </p:pic>
      <p:pic>
        <p:nvPicPr>
          <p:cNvPr id="47" name="図 46" descr="暗い, ケーキ, テーブル, 持つ が含まれている画像&#10;&#10;自動的に生成された説明">
            <a:extLst>
              <a:ext uri="{FF2B5EF4-FFF2-40B4-BE49-F238E27FC236}">
                <a16:creationId xmlns:a16="http://schemas.microsoft.com/office/drawing/2014/main" id="{FF377BBE-B8C6-4F19-A40F-FE5E78D85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8186">
            <a:off x="7063196" y="4493622"/>
            <a:ext cx="2279030" cy="191918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E57D18-986D-4416-BDB6-D364DC73CA69}"/>
              </a:ext>
            </a:extLst>
          </p:cNvPr>
          <p:cNvSpPr txBox="1"/>
          <p:nvPr/>
        </p:nvSpPr>
        <p:spPr>
          <a:xfrm>
            <a:off x="1116905" y="1767863"/>
            <a:ext cx="5724645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刃や技などで敵との激しいアクション。</a:t>
            </a:r>
          </a:p>
        </p:txBody>
      </p:sp>
      <p:pic>
        <p:nvPicPr>
          <p:cNvPr id="40" name="図 39" descr="黒い背景にあるサングラス&#10;&#10;中程度の精度で自動的に生成された説明">
            <a:extLst>
              <a:ext uri="{FF2B5EF4-FFF2-40B4-BE49-F238E27FC236}">
                <a16:creationId xmlns:a16="http://schemas.microsoft.com/office/drawing/2014/main" id="{3B1FBF78-86F4-4892-A19E-4981B4204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1126" y="4727618"/>
            <a:ext cx="1273979" cy="152281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4EFDA5D-4706-4056-ACB9-B6EFE63F8F1F}"/>
              </a:ext>
            </a:extLst>
          </p:cNvPr>
          <p:cNvSpPr txBox="1"/>
          <p:nvPr/>
        </p:nvSpPr>
        <p:spPr>
          <a:xfrm>
            <a:off x="5141391" y="5510230"/>
            <a:ext cx="534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換</a:t>
            </a:r>
            <a:endParaRPr lang="ja-JP" altLang="en-US" sz="280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71D05E4-4804-42B3-84B5-26945EAF2545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861640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ゲーム内容：剣</a:t>
            </a:r>
          </a:p>
        </p:txBody>
      </p:sp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21E7F93F-B22A-4E90-8EEA-940462C9D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pic>
        <p:nvPicPr>
          <p:cNvPr id="8" name="図 7" descr="屋内, テーブル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C0DEFCF1-A24B-46F8-B48F-2F4CA2EF8F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03" y="1997600"/>
            <a:ext cx="1530987" cy="1913211"/>
          </a:xfrm>
          <a:prstGeom prst="rect">
            <a:avLst/>
          </a:prstGeom>
        </p:spPr>
      </p:pic>
      <p:pic>
        <p:nvPicPr>
          <p:cNvPr id="5" name="図 4" descr="持つ, テーブル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34421319-15E9-401D-B4FC-E4038E6BD17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500"/>
                    </a14:imgEffect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95" y="2798912"/>
            <a:ext cx="1738276" cy="1363520"/>
          </a:xfrm>
          <a:prstGeom prst="rect">
            <a:avLst/>
          </a:prstGeom>
        </p:spPr>
      </p:pic>
      <p:pic>
        <p:nvPicPr>
          <p:cNvPr id="12" name="図 11" descr="動物, 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9B7B2F17-761E-4F0E-98A7-854B0148EE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4289">
            <a:off x="2283493" y="2396302"/>
            <a:ext cx="2912431" cy="1875127"/>
          </a:xfrm>
          <a:prstGeom prst="rect">
            <a:avLst/>
          </a:prstGeom>
        </p:spPr>
      </p:pic>
      <p:pic>
        <p:nvPicPr>
          <p:cNvPr id="10" name="図 9" descr="男, 建物, 暗い, 持つ が含まれている画像&#10;&#10;自動的に生成された説明">
            <a:extLst>
              <a:ext uri="{FF2B5EF4-FFF2-40B4-BE49-F238E27FC236}">
                <a16:creationId xmlns:a16="http://schemas.microsoft.com/office/drawing/2014/main" id="{E98D6167-EEB6-4452-B230-6C18972AAC0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400">
            <a:off x="3707349" y="2889773"/>
            <a:ext cx="1500670" cy="149325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B4D4BDA-D578-458C-A2F3-B54C073DFA27}"/>
              </a:ext>
            </a:extLst>
          </p:cNvPr>
          <p:cNvSpPr txBox="1"/>
          <p:nvPr/>
        </p:nvSpPr>
        <p:spPr>
          <a:xfrm>
            <a:off x="419162" y="2737457"/>
            <a:ext cx="667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回避</a:t>
            </a:r>
            <a:endParaRPr lang="ja-JP" altLang="en-US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22" name="図 21" descr="花瓶に飾られた絵&#10;&#10;低い精度で自動的に生成された説明">
            <a:extLst>
              <a:ext uri="{FF2B5EF4-FFF2-40B4-BE49-F238E27FC236}">
                <a16:creationId xmlns:a16="http://schemas.microsoft.com/office/drawing/2014/main" id="{82863C0C-C946-458E-8FEB-E0EC732931B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57" y="1482434"/>
            <a:ext cx="1103378" cy="1463043"/>
          </a:xfrm>
          <a:prstGeom prst="rect">
            <a:avLst/>
          </a:prstGeom>
        </p:spPr>
      </p:pic>
      <p:pic>
        <p:nvPicPr>
          <p:cNvPr id="20" name="図 19" descr="屋外, 男, 乗る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5417E3D6-A05D-4C5E-BCC4-54E49F60C96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70" y="1888374"/>
            <a:ext cx="1255779" cy="110033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F6EB3B7-6D90-45B0-A7C7-BAEF8F02F8FE}"/>
              </a:ext>
            </a:extLst>
          </p:cNvPr>
          <p:cNvSpPr txBox="1"/>
          <p:nvPr/>
        </p:nvSpPr>
        <p:spPr>
          <a:xfrm>
            <a:off x="6883377" y="1582921"/>
            <a:ext cx="667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攻撃</a:t>
            </a:r>
            <a:endParaRPr lang="ja-JP" altLang="en-US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31" name="図 30" descr="花瓶に飾られた絵&#10;&#10;低い精度で自動的に生成された説明">
            <a:extLst>
              <a:ext uri="{FF2B5EF4-FFF2-40B4-BE49-F238E27FC236}">
                <a16:creationId xmlns:a16="http://schemas.microsoft.com/office/drawing/2014/main" id="{FC85820A-E5E7-4AE6-8EEA-9F06E62A13A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51174" y="1195122"/>
            <a:ext cx="1098387" cy="1463043"/>
          </a:xfrm>
          <a:prstGeom prst="rect">
            <a:avLst/>
          </a:prstGeom>
        </p:spPr>
      </p:pic>
      <p:pic>
        <p:nvPicPr>
          <p:cNvPr id="29" name="図 28" descr="暗い, 座る, 光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0DB8BC7F-37AB-4E37-B8DB-830C0251464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204" y="1541658"/>
            <a:ext cx="545031" cy="539412"/>
          </a:xfrm>
          <a:prstGeom prst="rect">
            <a:avLst/>
          </a:prstGeom>
        </p:spPr>
      </p:pic>
      <p:pic>
        <p:nvPicPr>
          <p:cNvPr id="27" name="図 26" descr="帽子をかぶった男性のcg&#10;&#10;低い精度で自動的に生成された説明">
            <a:extLst>
              <a:ext uri="{FF2B5EF4-FFF2-40B4-BE49-F238E27FC236}">
                <a16:creationId xmlns:a16="http://schemas.microsoft.com/office/drawing/2014/main" id="{9CF61D63-1858-4D08-8997-B558DCABD4F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92" y="1780477"/>
            <a:ext cx="934551" cy="128500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62E5C01-A892-460C-B368-02C3D5F5DF94}"/>
              </a:ext>
            </a:extLst>
          </p:cNvPr>
          <p:cNvSpPr txBox="1"/>
          <p:nvPr/>
        </p:nvSpPr>
        <p:spPr>
          <a:xfrm>
            <a:off x="9422612" y="2140485"/>
            <a:ext cx="667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技</a:t>
            </a:r>
            <a:endParaRPr lang="ja-JP" altLang="en-US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34" name="図 33" descr="人, 持つ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A4811349-FCD6-48F6-B29B-B12A9D53D36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89" y="4993417"/>
            <a:ext cx="2199754" cy="1220743"/>
          </a:xfrm>
          <a:prstGeom prst="rect">
            <a:avLst/>
          </a:prstGeom>
        </p:spPr>
      </p:pic>
      <p:pic>
        <p:nvPicPr>
          <p:cNvPr id="35" name="図 34" descr="花瓶に飾られた絵&#10;&#10;低い精度で自動的に生成された説明">
            <a:extLst>
              <a:ext uri="{FF2B5EF4-FFF2-40B4-BE49-F238E27FC236}">
                <a16:creationId xmlns:a16="http://schemas.microsoft.com/office/drawing/2014/main" id="{6AF6F7B8-676E-48D0-9B41-0E980D4D810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06" y="4710314"/>
            <a:ext cx="1206329" cy="1599552"/>
          </a:xfrm>
          <a:prstGeom prst="rect">
            <a:avLst/>
          </a:prstGeom>
        </p:spPr>
      </p:pic>
      <p:pic>
        <p:nvPicPr>
          <p:cNvPr id="37" name="図 36" descr="屋内, 持つ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EDE3840-9847-46E5-9A37-840EF05E076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9284">
            <a:off x="4291733" y="4196339"/>
            <a:ext cx="1155166" cy="1015674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4D8E8F-0016-4BC2-99A4-6751279F1D52}"/>
              </a:ext>
            </a:extLst>
          </p:cNvPr>
          <p:cNvSpPr txBox="1"/>
          <p:nvPr/>
        </p:nvSpPr>
        <p:spPr>
          <a:xfrm>
            <a:off x="4652640" y="4910212"/>
            <a:ext cx="45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転</a:t>
            </a:r>
          </a:p>
        </p:txBody>
      </p:sp>
      <p:pic>
        <p:nvPicPr>
          <p:cNvPr id="43" name="図 42" descr="動物, 爬虫類, 恐竜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7375C47-1F05-431F-ADB5-397826918DE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262908" y="4280516"/>
            <a:ext cx="1503791" cy="1310748"/>
          </a:xfrm>
          <a:prstGeom prst="rect">
            <a:avLst/>
          </a:prstGeom>
        </p:spPr>
      </p:pic>
      <p:pic>
        <p:nvPicPr>
          <p:cNvPr id="45" name="図 44" descr="持つ, テーブル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6D86823A-8DB4-459D-9483-A8A8C207894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89" y="4913826"/>
            <a:ext cx="1814916" cy="1423637"/>
          </a:xfrm>
          <a:prstGeom prst="rect">
            <a:avLst/>
          </a:prstGeom>
        </p:spPr>
      </p:pic>
      <p:pic>
        <p:nvPicPr>
          <p:cNvPr id="48" name="図 47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DFBCFBE9-BFEE-49DD-8108-68EA6FC80BE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13" y="1249836"/>
            <a:ext cx="935460" cy="1061282"/>
          </a:xfrm>
          <a:prstGeom prst="rect">
            <a:avLst/>
          </a:prstGeom>
          <a:noFill/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6E56673-373F-4FD2-9E18-A5DF7C756E83}"/>
              </a:ext>
            </a:extLst>
          </p:cNvPr>
          <p:cNvSpPr txBox="1"/>
          <p:nvPr/>
        </p:nvSpPr>
        <p:spPr>
          <a:xfrm>
            <a:off x="636398" y="4337631"/>
            <a:ext cx="6675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剣獣解放</a:t>
            </a:r>
            <a:endParaRPr lang="ja-JP" altLang="en-US" sz="24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7504CCFB-0A6B-4D3D-99DA-E6297C605F12}"/>
              </a:ext>
            </a:extLst>
          </p:cNvPr>
          <p:cNvSpPr/>
          <p:nvPr/>
        </p:nvSpPr>
        <p:spPr>
          <a:xfrm>
            <a:off x="34695" y="2584351"/>
            <a:ext cx="5177820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E790F452-0E63-475D-8485-8FC9E76FF6F3}"/>
              </a:ext>
            </a:extLst>
          </p:cNvPr>
          <p:cNvSpPr/>
          <p:nvPr/>
        </p:nvSpPr>
        <p:spPr>
          <a:xfrm>
            <a:off x="6653797" y="1471217"/>
            <a:ext cx="2556263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7FAA1F7C-8DE3-4478-ADAB-B4FA4636ECFF}"/>
              </a:ext>
            </a:extLst>
          </p:cNvPr>
          <p:cNvSpPr/>
          <p:nvPr/>
        </p:nvSpPr>
        <p:spPr>
          <a:xfrm>
            <a:off x="9260309" y="1474582"/>
            <a:ext cx="2556263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C42DD7B6-61F7-4A4E-AF84-679ABDC1BDAC}"/>
              </a:ext>
            </a:extLst>
          </p:cNvPr>
          <p:cNvSpPr/>
          <p:nvPr/>
        </p:nvSpPr>
        <p:spPr>
          <a:xfrm>
            <a:off x="419163" y="4275388"/>
            <a:ext cx="11450054" cy="227206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31E4EA7-B562-4773-A8EB-AE5A89A99AEE}"/>
              </a:ext>
            </a:extLst>
          </p:cNvPr>
          <p:cNvSpPr txBox="1"/>
          <p:nvPr/>
        </p:nvSpPr>
        <p:spPr>
          <a:xfrm>
            <a:off x="5161953" y="3126879"/>
            <a:ext cx="5211684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相手の動作を観察して避ける。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FE00A0C-3862-4D7F-B607-0DC431605D77}"/>
              </a:ext>
            </a:extLst>
          </p:cNvPr>
          <p:cNvSpPr txBox="1"/>
          <p:nvPr/>
        </p:nvSpPr>
        <p:spPr>
          <a:xfrm>
            <a:off x="8728016" y="4398471"/>
            <a:ext cx="3002314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武器を攻撃されたら</a:t>
            </a:r>
            <a:r>
              <a:rPr kumimoji="1" lang="ja-JP" altLang="en-US" sz="2400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剣獣</a:t>
            </a:r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に</a:t>
            </a:r>
            <a:r>
              <a:rPr kumimoji="1" lang="ja-JP" altLang="en-US" sz="2400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戻ってしまう</a:t>
            </a:r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！</a:t>
            </a:r>
          </a:p>
          <a:p>
            <a:pPr algn="ctr"/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改めて</a:t>
            </a:r>
            <a:r>
              <a:rPr kumimoji="1" lang="ja-JP" altLang="en-US" sz="2400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剣獣</a:t>
            </a:r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を捕獲してバトルに</a:t>
            </a:r>
            <a:r>
              <a:rPr kumimoji="1" lang="ja-JP" altLang="en-US" sz="2400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臨もう</a:t>
            </a:r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75198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32EDF9F7-D7CD-4CA4-8803-E104F24AB025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301862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システム</a:t>
            </a:r>
          </a:p>
        </p:txBody>
      </p:sp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2F0F5B65-FA17-4C3C-AEEB-5DCBEC448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8" y="0"/>
            <a:ext cx="2102287" cy="2385050"/>
          </a:xfrm>
          <a:prstGeom prst="rect">
            <a:avLst/>
          </a:prstGeom>
          <a:noFill/>
        </p:spPr>
      </p:pic>
      <p:pic>
        <p:nvPicPr>
          <p:cNvPr id="5" name="図 4" descr="建物, 雪, 覆い, 暗い が含まれている画像&#10;&#10;自動的に生成された説明">
            <a:extLst>
              <a:ext uri="{FF2B5EF4-FFF2-40B4-BE49-F238E27FC236}">
                <a16:creationId xmlns:a16="http://schemas.microsoft.com/office/drawing/2014/main" id="{712E2D0A-53E0-432E-814B-0FF90A1DA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11" y="4274125"/>
            <a:ext cx="4069049" cy="2288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 descr="雪が降った山の景色&#10;&#10;自動的に生成された説明">
            <a:extLst>
              <a:ext uri="{FF2B5EF4-FFF2-40B4-BE49-F238E27FC236}">
                <a16:creationId xmlns:a16="http://schemas.microsoft.com/office/drawing/2014/main" id="{DF4FB911-637E-4C9F-9983-AFF65F91C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85" y="4189381"/>
            <a:ext cx="4219705" cy="2373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9" descr="雪が積もっている山の絵&#10;&#10;中程度の精度で自動的に生成された説明">
            <a:extLst>
              <a:ext uri="{FF2B5EF4-FFF2-40B4-BE49-F238E27FC236}">
                <a16:creationId xmlns:a16="http://schemas.microsoft.com/office/drawing/2014/main" id="{DA0595CB-93AA-44F0-8291-E5D9D419F5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9883"/>
            <a:ext cx="4219702" cy="2373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図 11" descr="煙が出ている建物&#10;&#10;低い精度で自動的に生成された説明">
            <a:extLst>
              <a:ext uri="{FF2B5EF4-FFF2-40B4-BE49-F238E27FC236}">
                <a16:creationId xmlns:a16="http://schemas.microsoft.com/office/drawing/2014/main" id="{BF91E4DA-FC2E-4669-AF14-11506A4283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41" y="2129883"/>
            <a:ext cx="4156990" cy="2385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D1E40B8-ADD4-4A7D-A15C-EE12C4D2E515}"/>
              </a:ext>
            </a:extLst>
          </p:cNvPr>
          <p:cNvSpPr txBox="1"/>
          <p:nvPr/>
        </p:nvSpPr>
        <p:spPr>
          <a:xfrm>
            <a:off x="7549261" y="1425014"/>
            <a:ext cx="1313180" cy="7694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野原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177D6DB-7CB5-4E56-88FA-9EB319CE9B1C}"/>
              </a:ext>
            </a:extLst>
          </p:cNvPr>
          <p:cNvSpPr txBox="1"/>
          <p:nvPr/>
        </p:nvSpPr>
        <p:spPr>
          <a:xfrm>
            <a:off x="3861173" y="1456653"/>
            <a:ext cx="748923" cy="7694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39E25A8-614C-4C8A-BF77-46C4FD093185}"/>
              </a:ext>
            </a:extLst>
          </p:cNvPr>
          <p:cNvSpPr txBox="1"/>
          <p:nvPr/>
        </p:nvSpPr>
        <p:spPr>
          <a:xfrm>
            <a:off x="847630" y="2245935"/>
            <a:ext cx="1477328" cy="4056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狭い道が交錯している町。プレイヤーの反応が間に合わない奇襲が発生する。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F9AD78E-855E-41FA-ACAB-A74D82E090B0}"/>
              </a:ext>
            </a:extLst>
          </p:cNvPr>
          <p:cNvSpPr txBox="1"/>
          <p:nvPr/>
        </p:nvSpPr>
        <p:spPr>
          <a:xfrm>
            <a:off x="10094572" y="2226094"/>
            <a:ext cx="1477328" cy="401866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剣獣が出没する広大な平原。様々な剣獣が生息している</a:t>
            </a:r>
            <a:r>
              <a:rPr lang="zh-CN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。</a:t>
            </a:r>
            <a:endParaRPr lang="en-US" altLang="zh-CN" sz="28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57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6F448BA1-14FF-46C4-9DB6-0F6A40C2B3F6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861640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まとめ</a:t>
            </a:r>
          </a:p>
        </p:txBody>
      </p:sp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CDF5F66A-E94C-44A8-85B0-D18767030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graphicFrame>
        <p:nvGraphicFramePr>
          <p:cNvPr id="2" name="表 4">
            <a:extLst>
              <a:ext uri="{FF2B5EF4-FFF2-40B4-BE49-F238E27FC236}">
                <a16:creationId xmlns:a16="http://schemas.microsoft.com/office/drawing/2014/main" id="{5A671156-4BE4-4ECC-BA2B-97799D5D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113438"/>
              </p:ext>
            </p:extLst>
          </p:nvPr>
        </p:nvGraphicFramePr>
        <p:xfrm>
          <a:off x="2227237" y="1802742"/>
          <a:ext cx="812800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186045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26849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剣獣：狩り旅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59864"/>
                  </a:ext>
                </a:extLst>
              </a:tr>
              <a:tr h="124649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ジャンル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3DRPG</a:t>
                      </a:r>
                      <a:r>
                        <a:rPr kumimoji="1" lang="ja-JP" altLang="en-US" sz="24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アクションゲーム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84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コンセプト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kumimoji="1" lang="ja-JP" altLang="en-US" sz="18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剣獣たちを</a:t>
                      </a:r>
                      <a:r>
                        <a:rPr lang="ja-JP" altLang="en-US" sz="18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捕獲、強化、融合</a:t>
                      </a:r>
                      <a:r>
                        <a:rPr lang="ja-JP" altLang="en-US" sz="1800" dirty="0">
                          <a:solidFill>
                            <a:schemeClr val="tx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する</a:t>
                      </a:r>
                      <a:r>
                        <a:rPr lang="ja-JP" altLang="en-US" sz="18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。</a:t>
                      </a:r>
                      <a:endParaRPr lang="en-US" altLang="ja-JP" sz="1800" dirty="0">
                        <a:solidFill>
                          <a:schemeClr val="bg1"/>
                        </a:solidFill>
                        <a:latin typeface="KSO闘龍" panose="02000600000000000000" pitchFamily="50" charset="-128"/>
                        <a:ea typeface="KSO闘龍" panose="02000600000000000000" pitchFamily="50" charset="-128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kumimoji="1" lang="ja-JP" altLang="en-US" sz="18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剣獣で敵と戦う。</a:t>
                      </a:r>
                      <a:endParaRPr kumimoji="1" lang="en-US" altLang="zh-CN" sz="1800" dirty="0">
                        <a:latin typeface="EPSON 太行書体Ｂ" panose="03000709000000000000" pitchFamily="65" charset="-128"/>
                        <a:ea typeface="EPSON 太行書体Ｂ" panose="03000709000000000000" pitchFamily="65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54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6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メインターゲット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アクションゲーム</a:t>
                      </a:r>
                      <a:r>
                        <a:rPr kumimoji="1" lang="ja-JP" altLang="en-US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好きなひと。</a:t>
                      </a:r>
                      <a:endParaRPr kumimoji="1" lang="en-US" altLang="ja-JP" dirty="0">
                        <a:latin typeface="EPSON 太行書体Ｂ" panose="03000709000000000000" pitchFamily="65" charset="-128"/>
                        <a:ea typeface="EPSON 太行書体Ｂ" panose="03000709000000000000" pitchFamily="65" charset="-128"/>
                      </a:endParaRPr>
                    </a:p>
                    <a:p>
                      <a:pPr marL="342900" indent="-34290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ものを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収集</a:t>
                      </a:r>
                      <a:r>
                        <a:rPr kumimoji="1" lang="ja-JP" altLang="en-US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することが好きなひと。　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8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いろんな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剣獣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を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捕獲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して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収集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する。</a:t>
                      </a:r>
                      <a:endParaRPr kumimoji="1" lang="en-US" altLang="ja-JP" sz="1600" dirty="0">
                        <a:latin typeface="EPSON 太行書体Ｂ" panose="03000709000000000000" pitchFamily="65" charset="-128"/>
                        <a:ea typeface="EPSON 太行書体Ｂ" panose="03000709000000000000" pitchFamily="65" charset="-128"/>
                      </a:endParaRPr>
                    </a:p>
                    <a:p>
                      <a:pPr marL="285750" indent="-28575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速く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攻撃しながら回避する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アクション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ゲーム。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112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3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302A35-D63F-4208-8DC4-C59A77FF57ED}"/>
              </a:ext>
            </a:extLst>
          </p:cNvPr>
          <p:cNvSpPr txBox="1"/>
          <p:nvPr/>
        </p:nvSpPr>
        <p:spPr>
          <a:xfrm>
            <a:off x="1193935" y="2591266"/>
            <a:ext cx="9801082" cy="1675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48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  <a:cs typeface="+mj-cs"/>
              </a:rPr>
              <a:t>ご静聴ありがとうございました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24FD2D-1E4E-4A4A-B89F-678B2BFE66F6}"/>
              </a:ext>
            </a:extLst>
          </p:cNvPr>
          <p:cNvSpPr txBox="1"/>
          <p:nvPr/>
        </p:nvSpPr>
        <p:spPr>
          <a:xfrm>
            <a:off x="1193935" y="5667469"/>
            <a:ext cx="9801082" cy="706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1700" dirty="0">
                <a:solidFill>
                  <a:srgbClr val="FFFFFF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  <a:cs typeface="+mj-cs"/>
              </a:rPr>
              <a:t>もしよろしければ開発中のデモ動画がありますので、見ていただければ幸いです。</a:t>
            </a:r>
            <a:endParaRPr lang="en-US" altLang="ja-JP" sz="1700" dirty="0">
              <a:solidFill>
                <a:srgbClr val="FFFFFF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ja-JP" sz="17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https://youtu.be/nbFRhrEMy6g</a:t>
            </a:r>
            <a:endParaRPr lang="en-US" altLang="ja-JP" sz="1700" dirty="0">
              <a:solidFill>
                <a:schemeClr val="bg1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  <a:cs typeface="+mj-cs"/>
            </a:endParaRPr>
          </a:p>
        </p:txBody>
      </p:sp>
      <p:pic>
        <p:nvPicPr>
          <p:cNvPr id="6" name="図 5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8CC0786C-40FD-422B-A955-CE7B7CE3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13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グランジ テクスチャ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2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1671</TotalTime>
  <Words>401</Words>
  <Application>Microsoft Office PowerPoint</Application>
  <PresentationFormat>ワイド画面</PresentationFormat>
  <Paragraphs>80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EPSON 太行書体Ｂ</vt:lpstr>
      <vt:lpstr>HGS行書体</vt:lpstr>
      <vt:lpstr>KSO闘龍</vt:lpstr>
      <vt:lpstr>游ゴシック</vt:lpstr>
      <vt:lpstr>Rockwell</vt:lpstr>
      <vt:lpstr>Rockwell Condensed</vt:lpstr>
      <vt:lpstr>Wingdings</vt:lpstr>
      <vt:lpstr>木版活字</vt:lpstr>
      <vt:lpstr>PowerPoint プレゼンテーション</vt:lpstr>
      <vt:lpstr>とは？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　興良</dc:creator>
  <cp:lastModifiedBy>st181934@m2.kcg.edu</cp:lastModifiedBy>
  <cp:revision>71</cp:revision>
  <dcterms:created xsi:type="dcterms:W3CDTF">2021-02-08T04:49:00Z</dcterms:created>
  <dcterms:modified xsi:type="dcterms:W3CDTF">2021-02-17T11:00:03Z</dcterms:modified>
</cp:coreProperties>
</file>